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54"/>
  </p:notesMasterIdLst>
  <p:sldIdLst>
    <p:sldId id="256" r:id="rId2"/>
    <p:sldId id="267" r:id="rId3"/>
    <p:sldId id="276" r:id="rId4"/>
    <p:sldId id="268" r:id="rId5"/>
    <p:sldId id="277" r:id="rId6"/>
    <p:sldId id="258" r:id="rId7"/>
    <p:sldId id="278" r:id="rId8"/>
    <p:sldId id="269" r:id="rId9"/>
    <p:sldId id="279" r:id="rId10"/>
    <p:sldId id="271" r:id="rId11"/>
    <p:sldId id="273" r:id="rId12"/>
    <p:sldId id="280" r:id="rId13"/>
    <p:sldId id="259" r:id="rId14"/>
    <p:sldId id="260" r:id="rId15"/>
    <p:sldId id="282" r:id="rId16"/>
    <p:sldId id="261" r:id="rId17"/>
    <p:sldId id="263" r:id="rId18"/>
    <p:sldId id="275" r:id="rId19"/>
    <p:sldId id="283" r:id="rId20"/>
    <p:sldId id="264" r:id="rId21"/>
    <p:sldId id="310" r:id="rId22"/>
    <p:sldId id="266" r:id="rId23"/>
    <p:sldId id="274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81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70" r:id="rId40"/>
    <p:sldId id="298" r:id="rId41"/>
    <p:sldId id="299" r:id="rId42"/>
    <p:sldId id="300" r:id="rId43"/>
    <p:sldId id="301" r:id="rId44"/>
    <p:sldId id="302" r:id="rId45"/>
    <p:sldId id="303" r:id="rId46"/>
    <p:sldId id="272" r:id="rId47"/>
    <p:sldId id="304" r:id="rId48"/>
    <p:sldId id="305" r:id="rId49"/>
    <p:sldId id="306" r:id="rId50"/>
    <p:sldId id="307" r:id="rId51"/>
    <p:sldId id="308" r:id="rId52"/>
    <p:sldId id="31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51"/>
  </p:normalViewPr>
  <p:slideViewPr>
    <p:cSldViewPr snapToGrid="0" snapToObjects="1">
      <p:cViewPr varScale="1">
        <p:scale>
          <a:sx n="89" d="100"/>
          <a:sy n="89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A8749-695C-40B5-AEF8-035B14FDD630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B147A-073E-4E6D-91BA-DEECF06767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56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B147A-073E-4E6D-91BA-DEECF067674A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73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1815-AC87-4AD0-B40A-974838E71300}" type="datetime1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C2D3E8-869D-444C-B2EA-6C2A9BCE5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044" y="80853"/>
            <a:ext cx="792420" cy="7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03321-595C-4D39-829B-A2008984C8D7}" type="datetime1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0EF6-4E2F-4E5D-A548-3E5D9640B8AF}" type="datetime1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1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CA6C-795C-4F11-912E-4393CCF6FEAA}" type="datetime1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9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EF02F-F18D-451E-969E-CBC1741FFB28}" type="datetime1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E168D2-6CFE-4A37-9D9B-8AF1E3ED5E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2434" y="107496"/>
            <a:ext cx="748936" cy="71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1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ED4C-47FB-453A-B87F-4F603AD51726}" type="datetime1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72C3-A83C-4C23-BCE0-5E0C829F2304}" type="datetime1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F967-E291-48BF-B03C-DCF08679DCB8}" type="datetime1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B3C-97F1-472F-AD6D-2AB773457106}" type="datetime1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3A472-518C-4E5F-AC99-AB28B2683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2483" y="60743"/>
            <a:ext cx="858791" cy="8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98782FC-2219-4FDC-BFEA-5A797B32971E}" type="datetime1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6CB82-61D3-4C74-BE72-6D43D56FEB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5180" y="40429"/>
            <a:ext cx="722811" cy="6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03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C491-6176-4546-8FED-C384DFB3B987}" type="datetime1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38C858-5E71-4C9C-BC33-DFC18C7A3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2483" y="97098"/>
            <a:ext cx="874241" cy="79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1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426E725-0B8F-4D3B-A404-F78AD574247D}" type="datetime1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4CB3DA-DC0B-024A-AD7E-AB8898E41A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13A957-B980-4278-A898-D21252BFAE4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25498" y="122498"/>
            <a:ext cx="709748" cy="6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2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4173DA3-A896-964D-A6E8-C3C70E93F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r>
              <a:rPr lang="en-US" sz="6800" b="1" dirty="0">
                <a:cs typeface="Times New Roman" panose="02020603050405020304" pitchFamily="18" charset="0"/>
              </a:rPr>
              <a:t>Project 2</a:t>
            </a:r>
            <a:br>
              <a:rPr lang="en-US" sz="6800" b="1" dirty="0">
                <a:cs typeface="Times New Roman" panose="02020603050405020304" pitchFamily="18" charset="0"/>
              </a:rPr>
            </a:br>
            <a:r>
              <a:rPr lang="en-US" sz="6800" b="1" dirty="0">
                <a:cs typeface="Times New Roman" panose="02020603050405020304" pitchFamily="18" charset="0"/>
              </a:rPr>
              <a:t>Supervised Learning</a:t>
            </a:r>
            <a:br>
              <a:rPr lang="en-US" sz="6800" b="1" dirty="0">
                <a:cs typeface="Times New Roman" panose="02020603050405020304" pitchFamily="18" charset="0"/>
              </a:rPr>
            </a:br>
            <a:r>
              <a:rPr lang="en-US" sz="6800" b="1" dirty="0">
                <a:cs typeface="Times New Roman" panose="02020603050405020304" pitchFamily="18" charset="0"/>
              </a:rPr>
              <a:t>IE 6910 Python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A33BF-7E42-0449-83EA-C68AD2D8B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sz="1500" dirty="0">
                <a:cs typeface="Times New Roman" panose="02020603050405020304" pitchFamily="18" charset="0"/>
              </a:rPr>
              <a:t>Mohammed Abdul Najeeb Farooqui</a:t>
            </a:r>
          </a:p>
          <a:p>
            <a:r>
              <a:rPr lang="en-US" sz="1500" dirty="0">
                <a:cs typeface="Times New Roman" panose="02020603050405020304" pitchFamily="18" charset="0"/>
              </a:rPr>
              <a:t>Parthiva Mondrety</a:t>
            </a:r>
          </a:p>
          <a:p>
            <a:r>
              <a:rPr lang="en-US" sz="1500" dirty="0">
                <a:cs typeface="Times New Roman" panose="02020603050405020304" pitchFamily="18" charset="0"/>
              </a:rPr>
              <a:t>Kush Modi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B8215-BC51-4720-B38B-4ADEDF686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916"/>
          <a:stretch/>
        </p:blipFill>
        <p:spPr>
          <a:xfrm>
            <a:off x="929818" y="1940958"/>
            <a:ext cx="2449486" cy="222430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70965-02DD-4656-B8F5-BD9A24BA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4CB3DA-DC0B-024A-AD7E-AB8898E41A7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8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AB2A4-A9BD-446D-B965-FC7E17FAA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51" y="933744"/>
            <a:ext cx="8596668" cy="528122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We aim to estimate the closing price of the day.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We first consider the features opening price, high price and low price of the day.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Simple Linear Regression Loss function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Linear Regression with Ridge smoothing Loss function values.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      </a:t>
            </a:r>
          </a:p>
        </p:txBody>
      </p:sp>
      <p:pic>
        <p:nvPicPr>
          <p:cNvPr id="12" name="Picture 11" descr="A close up of a screen&#10;&#10;Description automatically generated">
            <a:extLst>
              <a:ext uri="{FF2B5EF4-FFF2-40B4-BE49-F238E27FC236}">
                <a16:creationId xmlns:a16="http://schemas.microsoft.com/office/drawing/2014/main" id="{734607F3-4094-41A9-B1A0-48CF66C1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43" y="2376364"/>
            <a:ext cx="5096667" cy="1110447"/>
          </a:xfrm>
          <a:prstGeom prst="rect">
            <a:avLst/>
          </a:prstGeom>
        </p:spPr>
      </p:pic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2E4CA7BC-BB5B-43E0-97C0-EB5745C1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21" y="4266850"/>
            <a:ext cx="5365589" cy="1180729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BED8A8-53EA-44CB-A858-7BAEAD0F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7013701"/>
            <a:ext cx="1312025" cy="365125"/>
          </a:xfrm>
        </p:spPr>
        <p:txBody>
          <a:bodyPr/>
          <a:lstStyle/>
          <a:p>
            <a:fld id="{6D4CB3DA-DC0B-024A-AD7E-AB8898E41A70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14E25-3A83-4BC9-B1C1-3080F62941CC}"/>
              </a:ext>
            </a:extLst>
          </p:cNvPr>
          <p:cNvSpPr txBox="1"/>
          <p:nvPr/>
        </p:nvSpPr>
        <p:spPr>
          <a:xfrm>
            <a:off x="452251" y="492369"/>
            <a:ext cx="207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Feature Analysis</a:t>
            </a:r>
          </a:p>
        </p:txBody>
      </p:sp>
    </p:spTree>
    <p:extLst>
      <p:ext uri="{BB962C8B-B14F-4D97-AF65-F5344CB8AC3E}">
        <p14:creationId xmlns:p14="http://schemas.microsoft.com/office/powerpoint/2010/main" val="154799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7D2C-5D28-47F8-B092-FDF5CB900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76" y="1158252"/>
            <a:ext cx="8596668" cy="3380811"/>
          </a:xfrm>
        </p:spPr>
        <p:txBody>
          <a:bodyPr>
            <a:normAutofit/>
          </a:bodyPr>
          <a:lstStyle/>
          <a:p>
            <a:endParaRPr lang="en-IN" sz="1800" dirty="0">
              <a:solidFill>
                <a:schemeClr val="tx1"/>
              </a:solidFill>
            </a:endParaRPr>
          </a:p>
          <a:p>
            <a:endParaRPr lang="en-IN" sz="1800" dirty="0">
              <a:solidFill>
                <a:schemeClr val="tx1"/>
              </a:solidFill>
            </a:endParaRPr>
          </a:p>
          <a:p>
            <a:endParaRPr lang="en-IN" sz="1800" dirty="0">
              <a:solidFill>
                <a:schemeClr val="tx1"/>
              </a:solidFill>
            </a:endParaRPr>
          </a:p>
          <a:p>
            <a:endParaRPr lang="en-IN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The R2 values are very similar and nearly equal to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The data might have been over fitted.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In order to get better predictions in future, we create new columns.</a:t>
            </a:r>
          </a:p>
          <a:p>
            <a:pPr marL="0" indent="0">
              <a:buNone/>
            </a:pP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photo, black, room, table&#10;&#10;Description automatically generated">
            <a:extLst>
              <a:ext uri="{FF2B5EF4-FFF2-40B4-BE49-F238E27FC236}">
                <a16:creationId xmlns:a16="http://schemas.microsoft.com/office/drawing/2014/main" id="{46879D6D-2659-4475-A4EB-2CEB33D4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98" y="1393412"/>
            <a:ext cx="5417356" cy="12755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90EF-2846-4DBE-A350-E9BE0E45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7276422"/>
            <a:ext cx="1312025" cy="365125"/>
          </a:xfrm>
        </p:spPr>
        <p:txBody>
          <a:bodyPr/>
          <a:lstStyle/>
          <a:p>
            <a:fld id="{6D4CB3DA-DC0B-024A-AD7E-AB8898E41A70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0BC670-AF88-4DF9-A1F7-816C5C2BA79C}"/>
              </a:ext>
            </a:extLst>
          </p:cNvPr>
          <p:cNvSpPr txBox="1"/>
          <p:nvPr/>
        </p:nvSpPr>
        <p:spPr>
          <a:xfrm>
            <a:off x="386576" y="674775"/>
            <a:ext cx="737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Linear Regression with Lasso smoothing Loss function values.</a:t>
            </a:r>
          </a:p>
        </p:txBody>
      </p:sp>
    </p:spTree>
    <p:extLst>
      <p:ext uri="{BB962C8B-B14F-4D97-AF65-F5344CB8AC3E}">
        <p14:creationId xmlns:p14="http://schemas.microsoft.com/office/powerpoint/2010/main" val="292477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3DEE7-3058-43C4-AA9C-D3F4F300E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cs typeface="Times New Roman" panose="02020603050405020304" pitchFamily="18" charset="0"/>
              </a:rPr>
              <a:t>Model Creation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CB06B-80C0-4144-AEAF-B714705B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4CB3DA-DC0B-024A-AD7E-AB8898E41A7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79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1F42-8BF8-0C40-9DDC-EC7DFD38D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83" y="413003"/>
            <a:ext cx="6330096" cy="3343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Creating new columns from existing ones.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EBF298-737F-4855-AFCF-011270E9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31" y="944669"/>
            <a:ext cx="8496884" cy="248433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A5468A-222E-49AE-827E-288E5DED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31" y="3555609"/>
            <a:ext cx="8496885" cy="269023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F0B89D-F274-47A5-93C0-37E9EDB7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9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F44974-A9C7-4BCE-A6E6-01E3F6C2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14</a:t>
            </a:fld>
            <a:endParaRPr lang="en-US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A7B4B94C-4B76-48EB-B737-F1414CF06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588" y="945402"/>
            <a:ext cx="10185009" cy="4344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Tuning the model as per user input</a:t>
            </a:r>
          </a:p>
          <a:p>
            <a:pPr marL="0" indent="0">
              <a:buNone/>
            </a:pPr>
            <a:r>
              <a:rPr lang="en-US" sz="1800" dirty="0">
                <a:cs typeface="Times New Roman" panose="02020603050405020304" pitchFamily="18" charset="0"/>
              </a:rPr>
              <a:t>  </a:t>
            </a:r>
            <a:endParaRPr lang="en-IN" sz="1800" dirty="0">
              <a:cs typeface="Times New Roman" panose="02020603050405020304" pitchFamily="18" charset="0"/>
            </a:endParaRPr>
          </a:p>
        </p:txBody>
      </p:sp>
      <p:pic>
        <p:nvPicPr>
          <p:cNvPr id="46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EC1F08-72F5-432C-849C-927ED63E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8" y="1568548"/>
            <a:ext cx="10185009" cy="37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B8409-3DF4-4968-8514-BA33074E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cs typeface="Times New Roman" panose="02020603050405020304" pitchFamily="18" charset="0"/>
              </a:rPr>
              <a:t>Creating regression 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AB3F6-0DA4-4741-A4F2-F3873B58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4CB3DA-DC0B-024A-AD7E-AB8898E41A7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38CBB4-C20E-4AB3-B78F-B6EFDCE2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7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D51012-4FFC-421A-935E-1B1C5A8F9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655" y="2175218"/>
            <a:ext cx="9762979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772EB-C740-044A-A38D-9553B9673E66}"/>
              </a:ext>
            </a:extLst>
          </p:cNvPr>
          <p:cNvSpPr txBox="1"/>
          <p:nvPr/>
        </p:nvSpPr>
        <p:spPr>
          <a:xfrm>
            <a:off x="759655" y="759656"/>
            <a:ext cx="9889588" cy="1165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Predicting Closing price of amazon stock based on the difference of range, change in low price, change in high price and change in range of two consecutive days 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Range is the difference between the high price and the low price of the day.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90089-45FF-4EF7-B76F-D7C0001F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1B6C8-C61C-4809-A75C-C6FBE567AA68}"/>
              </a:ext>
            </a:extLst>
          </p:cNvPr>
          <p:cNvSpPr txBox="1"/>
          <p:nvPr/>
        </p:nvSpPr>
        <p:spPr>
          <a:xfrm>
            <a:off x="759655" y="322135"/>
            <a:ext cx="4936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Features considered to create the model</a:t>
            </a:r>
          </a:p>
        </p:txBody>
      </p:sp>
    </p:spTree>
    <p:extLst>
      <p:ext uri="{BB962C8B-B14F-4D97-AF65-F5344CB8AC3E}">
        <p14:creationId xmlns:p14="http://schemas.microsoft.com/office/powerpoint/2010/main" val="15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AD60-5AF9-4F68-A99B-0FFD02549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92" y="473508"/>
            <a:ext cx="8596668" cy="59109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By running this model, we get the following loss function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Simple Linear Regression Loss function Values.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    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endParaRPr lang="en-I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Linear Regression with Ridge smoothing Loss function values.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     </a:t>
            </a:r>
          </a:p>
        </p:txBody>
      </p:sp>
      <p:pic>
        <p:nvPicPr>
          <p:cNvPr id="9" name="Picture 8" descr="A picture containing photo, table, room&#10;&#10;Description automatically generated">
            <a:extLst>
              <a:ext uri="{FF2B5EF4-FFF2-40B4-BE49-F238E27FC236}">
                <a16:creationId xmlns:a16="http://schemas.microsoft.com/office/drawing/2014/main" id="{A6C2C63E-2148-4D18-8971-CAD79D14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95" y="1348743"/>
            <a:ext cx="5613009" cy="1644158"/>
          </a:xfrm>
          <a:prstGeom prst="rect">
            <a:avLst/>
          </a:prstGeom>
        </p:spPr>
      </p:pic>
      <p:pic>
        <p:nvPicPr>
          <p:cNvPr id="11" name="Picture 10" descr="A picture containing photo, table, computer, laptop&#10;&#10;Description automatically generated">
            <a:extLst>
              <a:ext uri="{FF2B5EF4-FFF2-40B4-BE49-F238E27FC236}">
                <a16:creationId xmlns:a16="http://schemas.microsoft.com/office/drawing/2014/main" id="{E98D6392-1642-4A8B-8368-59A1B0D31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596" y="3496460"/>
            <a:ext cx="5613009" cy="1512394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4498945-326A-488A-9C02-99B726E7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7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7D2C-5D28-47F8-B092-FDF5CB900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76775"/>
            <a:ext cx="8596668" cy="546458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Linear Regression with Lasso smoothing Loss function values.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     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endParaRPr lang="en-IN" sz="1800" dirty="0">
              <a:solidFill>
                <a:schemeClr val="tx1"/>
              </a:solidFill>
            </a:endParaRPr>
          </a:p>
          <a:p>
            <a:endParaRPr lang="en-IN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The R2 values are very similar but we can observe that Ridge regression has slightly better results when compared to other both.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Ridge performs better when the features are closely related to the dependent variable and hence in this case we can conclude that ridge regression gives the better results than lasso.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 Lasso gives better predictions when we have a huge number of independent variables with many random features which do not effect the dependent variable.      </a:t>
            </a:r>
          </a:p>
        </p:txBody>
      </p:sp>
      <p:pic>
        <p:nvPicPr>
          <p:cNvPr id="4" name="Picture 3" descr="A picture containing photo, table, room, white&#10;&#10;Description automatically generated">
            <a:extLst>
              <a:ext uri="{FF2B5EF4-FFF2-40B4-BE49-F238E27FC236}">
                <a16:creationId xmlns:a16="http://schemas.microsoft.com/office/drawing/2014/main" id="{DB931E2E-3306-4B07-8080-E8804C46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1" y="1217371"/>
            <a:ext cx="4937760" cy="14424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CCA7D-77A6-4771-8656-D713C9AF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54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3493F-3944-4754-B8AF-9479F6A7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cs typeface="Times New Roman" panose="02020603050405020304" pitchFamily="18" charset="0"/>
              </a:rPr>
              <a:t>Sensitivity analysis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CB46B-23D6-4598-B7DF-E3AAF6F7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4CB3DA-DC0B-024A-AD7E-AB8898E41A7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535DE-F139-49B1-8F8A-079E9E87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2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B5B36-CA71-4250-9B4F-7C139E454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IN" b="1">
                <a:cs typeface="Times New Roman" panose="02020603050405020304" pitchFamily="18" charset="0"/>
              </a:rPr>
              <a:t>Regression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76CA5-6176-4E92-94E7-284FD284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4CB3DA-DC0B-024A-AD7E-AB8898E41A7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F4FF1-C3D4-4948-9ED0-8C6E508D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778" y="116503"/>
            <a:ext cx="887651" cy="8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65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DBFFC4-AEDC-4C5B-A497-44066256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1AACF-7CB8-4893-85B6-D3B82E63C536}"/>
              </a:ext>
            </a:extLst>
          </p:cNvPr>
          <p:cNvSpPr txBox="1"/>
          <p:nvPr/>
        </p:nvSpPr>
        <p:spPr>
          <a:xfrm>
            <a:off x="838199" y="764009"/>
            <a:ext cx="133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EC8CE-5367-430E-B9A3-70DFC8E5F333}"/>
              </a:ext>
            </a:extLst>
          </p:cNvPr>
          <p:cNvSpPr txBox="1"/>
          <p:nvPr/>
        </p:nvSpPr>
        <p:spPr>
          <a:xfrm>
            <a:off x="838199" y="1582395"/>
            <a:ext cx="9381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Sensitivity analysis is a method which can be applied for predicting the outcome of a decision if a situation turns out to be different compared to the key predictions.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Helps in identifying how dependent the output is on an input value.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Accuracy keeps decreasing as we increase the test data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48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B5B36-CA71-4250-9B4F-7C139E454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IN" b="1">
                <a:cs typeface="Times New Roman" panose="02020603050405020304" pitchFamily="18" charset="0"/>
              </a:rPr>
              <a:t>Classification Task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76CA5-6176-4E92-94E7-284FD284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4CB3DA-DC0B-024A-AD7E-AB8898E41A70}" type="slidenum">
              <a:rPr lang="en-US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F4FF1-C3D4-4948-9ED0-8C6E508D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778" y="116503"/>
            <a:ext cx="887651" cy="8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83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4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28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3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20AC1-91BB-4FBA-9C51-E1B20EB3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/>
              <a:t>Data Description</a:t>
            </a:r>
            <a:endParaRPr lang="en-US" dirty="0"/>
          </a:p>
        </p:txBody>
      </p:sp>
      <p:cxnSp>
        <p:nvCxnSpPr>
          <p:cNvPr id="42" name="Straight Connector 3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4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C3AED-9C00-48D1-8E8F-A79DD92C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4CB3DA-DC0B-024A-AD7E-AB8898E41A7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724F55-56F8-4F35-B3EA-4B8619E2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1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1755B5-B525-4FDE-AF84-F4FA8A168955}"/>
              </a:ext>
            </a:extLst>
          </p:cNvPr>
          <p:cNvSpPr txBox="1"/>
          <p:nvPr/>
        </p:nvSpPr>
        <p:spPr>
          <a:xfrm>
            <a:off x="309491" y="601940"/>
            <a:ext cx="2597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Shape of the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266BD-A871-4CDD-AB24-E0CBFA9ACEC0}"/>
              </a:ext>
            </a:extLst>
          </p:cNvPr>
          <p:cNvSpPr txBox="1"/>
          <p:nvPr/>
        </p:nvSpPr>
        <p:spPr>
          <a:xfrm>
            <a:off x="4984780" y="629108"/>
            <a:ext cx="213135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 Description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A3034A-F27B-4172-A567-14BA6DBF3DD8}"/>
              </a:ext>
            </a:extLst>
          </p:cNvPr>
          <p:cNvSpPr txBox="1"/>
          <p:nvPr/>
        </p:nvSpPr>
        <p:spPr>
          <a:xfrm>
            <a:off x="4984780" y="994460"/>
            <a:ext cx="3474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We have only age as the numeric value column, so we get only the statistical summary of one column in the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BBBC3-3BB8-4DD6-ABBF-553EF3F74988}"/>
              </a:ext>
            </a:extLst>
          </p:cNvPr>
          <p:cNvSpPr txBox="1"/>
          <p:nvPr/>
        </p:nvSpPr>
        <p:spPr>
          <a:xfrm>
            <a:off x="309491" y="3167917"/>
            <a:ext cx="298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Overview of the dataset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CD6C08-6C09-4D96-9ADF-CE0977E0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91" y="1090773"/>
            <a:ext cx="3178060" cy="10949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D2C21D-E22F-475E-A30A-56162256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098" y="497786"/>
            <a:ext cx="1947384" cy="25630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B4E5A9-672A-42F8-9FF6-16201A6A7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91" y="3613666"/>
            <a:ext cx="8662687" cy="25835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47E71-8C15-4E1D-A28C-21702C82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7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DC6ECB-9418-4FFF-B931-D2B93F837285}"/>
              </a:ext>
            </a:extLst>
          </p:cNvPr>
          <p:cNvSpPr txBox="1"/>
          <p:nvPr/>
        </p:nvSpPr>
        <p:spPr>
          <a:xfrm>
            <a:off x="389001" y="719386"/>
            <a:ext cx="2745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Missing Values 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FC1A6-A3D6-48EF-B184-5C4AAF70572C}"/>
              </a:ext>
            </a:extLst>
          </p:cNvPr>
          <p:cNvSpPr txBox="1"/>
          <p:nvPr/>
        </p:nvSpPr>
        <p:spPr>
          <a:xfrm>
            <a:off x="5673969" y="719386"/>
            <a:ext cx="64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Information of the type of data stored in each column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12631C-B145-4E1E-BD94-B1918F4376C4}"/>
              </a:ext>
            </a:extLst>
          </p:cNvPr>
          <p:cNvSpPr txBox="1"/>
          <p:nvPr/>
        </p:nvSpPr>
        <p:spPr>
          <a:xfrm>
            <a:off x="389001" y="2551837"/>
            <a:ext cx="1960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that state and work interfere have the most missing values in the data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4A1B5-A24E-43D8-B254-0BA864D68400}"/>
              </a:ext>
            </a:extLst>
          </p:cNvPr>
          <p:cNvSpPr txBox="1"/>
          <p:nvPr/>
        </p:nvSpPr>
        <p:spPr>
          <a:xfrm>
            <a:off x="6096000" y="2828835"/>
            <a:ext cx="203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all the data types seems to be of the type object.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1B120A-8AF4-4032-8CCA-6B184EAE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59" y="1164860"/>
            <a:ext cx="3055643" cy="51098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6A8AFB-7D33-4E1C-BC64-DD6A388E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568" y="1224846"/>
            <a:ext cx="3005891" cy="5049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E60CF-20A2-4181-9F1F-F8FD299E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20AC1-91BB-4FBA-9C51-E1B20EB3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Data Analysis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B7B6E-D925-46B4-8227-1CE60BE6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25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34547E-A2A5-4919-9710-0BED1D1F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96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542F44-3AED-4DEC-8D6E-0F387D7AFF62}"/>
              </a:ext>
            </a:extLst>
          </p:cNvPr>
          <p:cNvSpPr txBox="1"/>
          <p:nvPr/>
        </p:nvSpPr>
        <p:spPr>
          <a:xfrm>
            <a:off x="875397" y="862396"/>
            <a:ext cx="5384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 Depth analysis of each column within the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56D91-325E-4C50-A5F1-04A807FA6F45}"/>
              </a:ext>
            </a:extLst>
          </p:cNvPr>
          <p:cNvSpPr txBox="1"/>
          <p:nvPr/>
        </p:nvSpPr>
        <p:spPr>
          <a:xfrm>
            <a:off x="875397" y="1997839"/>
            <a:ext cx="4331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look at each of the following value fields for all the columns present in our dataset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Column Name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Total Number of Unique Values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Number of NA values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Mode of the column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Unique Values Present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Value counts of each unique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EBDE6-B765-4E38-9BF0-1DFB79DD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434" y="327824"/>
            <a:ext cx="4080734" cy="56308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C0971-3B9C-4825-9F5D-23C2E834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09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542F44-3AED-4DEC-8D6E-0F387D7AFF62}"/>
              </a:ext>
            </a:extLst>
          </p:cNvPr>
          <p:cNvSpPr txBox="1"/>
          <p:nvPr/>
        </p:nvSpPr>
        <p:spPr>
          <a:xfrm>
            <a:off x="875397" y="677730"/>
            <a:ext cx="6181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Based on our analysis we decide on how to handle the values in each column.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7AC83-2D53-4885-8210-4BB94D0D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97" y="1508727"/>
            <a:ext cx="9510584" cy="44868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B3F3E-924F-419F-A16D-A63356B1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38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20AC1-91BB-4FBA-9C51-E1B20EB3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400" dirty="0"/>
              <a:t>Data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A6D43-C237-47B8-BBEE-6A5AF80E0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643467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BEF70-7D05-4956-89E8-3992B454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28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9235CE-3F64-4542-A640-AB9722A3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56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542F44-3AED-4DEC-8D6E-0F387D7AFF62}"/>
              </a:ext>
            </a:extLst>
          </p:cNvPr>
          <p:cNvSpPr txBox="1"/>
          <p:nvPr/>
        </p:nvSpPr>
        <p:spPr>
          <a:xfrm>
            <a:off x="875397" y="862396"/>
            <a:ext cx="6179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Examples of data transformations done on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56D91-325E-4C50-A5F1-04A807FA6F45}"/>
              </a:ext>
            </a:extLst>
          </p:cNvPr>
          <p:cNvSpPr txBox="1"/>
          <p:nvPr/>
        </p:nvSpPr>
        <p:spPr>
          <a:xfrm>
            <a:off x="875397" y="1513745"/>
            <a:ext cx="4707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Dropping columns like timestamp, anonymity, comments, state and country that are not required for our analysis.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18445A-6DB7-4A45-BC46-D8E8951B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54" y="3098823"/>
            <a:ext cx="9796359" cy="20728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A07590-6D14-4A35-AA2D-26242FBC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2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13471-29B7-40AE-87C9-9A175C62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cs typeface="Times New Roman" panose="02020603050405020304" pitchFamily="18" charset="0"/>
              </a:rPr>
              <a:t>Data Description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AA238-DB19-4935-8191-6ABC3138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6F6D7-2F56-4805-B2E9-141C8BC5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46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956D91-325E-4C50-A5F1-04A807FA6F45}"/>
              </a:ext>
            </a:extLst>
          </p:cNvPr>
          <p:cNvSpPr txBox="1"/>
          <p:nvPr/>
        </p:nvSpPr>
        <p:spPr>
          <a:xfrm>
            <a:off x="875397" y="1836474"/>
            <a:ext cx="4331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We calculate the proportion of yes or no in the benefits column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This proportion is used to fill the DON”T KNOW in the column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CA3A0-2675-4EDE-93A9-826A2010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97" y="3392314"/>
            <a:ext cx="5808688" cy="2354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7CA9B-6F6B-4522-80E1-7FCFA7B1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896" y="1111607"/>
            <a:ext cx="3684799" cy="51202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D451EC-AE21-4861-B11C-49FA5544E97A}"/>
              </a:ext>
            </a:extLst>
          </p:cNvPr>
          <p:cNvSpPr txBox="1"/>
          <p:nvPr/>
        </p:nvSpPr>
        <p:spPr>
          <a:xfrm>
            <a:off x="875397" y="1111607"/>
            <a:ext cx="2119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Benefits Column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98820-2642-4926-9900-EED4C698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9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542F44-3AED-4DEC-8D6E-0F387D7AFF62}"/>
              </a:ext>
            </a:extLst>
          </p:cNvPr>
          <p:cNvSpPr txBox="1"/>
          <p:nvPr/>
        </p:nvSpPr>
        <p:spPr>
          <a:xfrm>
            <a:off x="875397" y="1378763"/>
            <a:ext cx="1613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Age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56D91-325E-4C50-A5F1-04A807FA6F45}"/>
              </a:ext>
            </a:extLst>
          </p:cNvPr>
          <p:cNvSpPr txBox="1"/>
          <p:nvPr/>
        </p:nvSpPr>
        <p:spPr>
          <a:xfrm>
            <a:off x="875397" y="2051627"/>
            <a:ext cx="4331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We remove all negatives from the column.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Estimate what value could the outliers be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Put mean in places of some outliers that were found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9863B-A092-495A-9F9B-A773A178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59" y="895574"/>
            <a:ext cx="6574958" cy="50668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5E1112-D67C-4EB2-806D-1B94FF20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1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20AC1-91BB-4FBA-9C51-E1B20EB3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Feature Engineering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59056-E8D3-4024-8DE0-79878CC8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32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76E265-AA6A-4A93-B231-C9B2BD21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92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5C0FF0-732B-48BB-837E-CC5B30F93F60}"/>
              </a:ext>
            </a:extLst>
          </p:cNvPr>
          <p:cNvSpPr txBox="1"/>
          <p:nvPr/>
        </p:nvSpPr>
        <p:spPr>
          <a:xfrm>
            <a:off x="570155" y="451821"/>
            <a:ext cx="516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 to choose a feature selection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79606-365F-4ECF-B4C3-74C418457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" b="1949"/>
          <a:stretch/>
        </p:blipFill>
        <p:spPr>
          <a:xfrm>
            <a:off x="3506993" y="1170143"/>
            <a:ext cx="8362102" cy="3789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A1FA84-0E87-450E-BDD7-1EA60F8C880B}"/>
              </a:ext>
            </a:extLst>
          </p:cNvPr>
          <p:cNvSpPr txBox="1"/>
          <p:nvPr/>
        </p:nvSpPr>
        <p:spPr>
          <a:xfrm>
            <a:off x="570155" y="1170143"/>
            <a:ext cx="40018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we have categorical data Input and we have categorical data output we choose two methods to find out the relevant features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Chi-Squared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Mutual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B9D701-FC82-410D-9CDE-97CA023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62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5C0FF0-732B-48BB-837E-CC5B30F93F60}"/>
              </a:ext>
            </a:extLst>
          </p:cNvPr>
          <p:cNvSpPr txBox="1"/>
          <p:nvPr/>
        </p:nvSpPr>
        <p:spPr>
          <a:xfrm>
            <a:off x="570155" y="451821"/>
            <a:ext cx="4824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Feature Engineering using Chi2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1FA84-0E87-450E-BDD7-1EA60F8C880B}"/>
              </a:ext>
            </a:extLst>
          </p:cNvPr>
          <p:cNvSpPr txBox="1"/>
          <p:nvPr/>
        </p:nvSpPr>
        <p:spPr>
          <a:xfrm>
            <a:off x="570155" y="1170143"/>
            <a:ext cx="5725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Histogram of feature relevance is plotted using chi square method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It looks like approximately 11 features are important according to Chi2 Method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4C45-3C24-4C3B-A8F5-23A09B69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211787"/>
            <a:ext cx="4871478" cy="5781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996E5-F8F0-4CB7-A75A-EA696011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33" y="2959829"/>
            <a:ext cx="4871478" cy="27280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737FD-76FE-4190-9711-D64B58A8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6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5C0FF0-732B-48BB-837E-CC5B30F93F60}"/>
              </a:ext>
            </a:extLst>
          </p:cNvPr>
          <p:cNvSpPr txBox="1"/>
          <p:nvPr/>
        </p:nvSpPr>
        <p:spPr>
          <a:xfrm>
            <a:off x="570155" y="220988"/>
            <a:ext cx="4575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Features obtained using Chi2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D90E0-7DF5-4EFF-8733-2BE2991B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70" y="825727"/>
            <a:ext cx="7592784" cy="52374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51463-6841-429A-BC77-243C07E6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38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5C0FF0-732B-48BB-837E-CC5B30F93F60}"/>
              </a:ext>
            </a:extLst>
          </p:cNvPr>
          <p:cNvSpPr txBox="1"/>
          <p:nvPr/>
        </p:nvSpPr>
        <p:spPr>
          <a:xfrm>
            <a:off x="570156" y="351352"/>
            <a:ext cx="4881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Feature Engineering using Mutual Information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1FA84-0E87-450E-BDD7-1EA60F8C880B}"/>
              </a:ext>
            </a:extLst>
          </p:cNvPr>
          <p:cNvSpPr txBox="1"/>
          <p:nvPr/>
        </p:nvSpPr>
        <p:spPr>
          <a:xfrm>
            <a:off x="570155" y="1170143"/>
            <a:ext cx="5704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Histogram of feature relevance is plotted using Mutual Information method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It looks like approximately 11 features are important according to Mutual Information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6EB54-65E2-4B3E-A3D7-A5875695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42" y="451821"/>
            <a:ext cx="3703641" cy="5650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19FF2-EF02-467F-89B9-A9CF0EAA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790824"/>
            <a:ext cx="5807433" cy="30575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2A8017-AC84-4ED2-A060-D77D6BC4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6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5C0FF0-732B-48BB-837E-CC5B30F93F60}"/>
              </a:ext>
            </a:extLst>
          </p:cNvPr>
          <p:cNvSpPr txBox="1"/>
          <p:nvPr/>
        </p:nvSpPr>
        <p:spPr>
          <a:xfrm>
            <a:off x="570155" y="451821"/>
            <a:ext cx="635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Features obtained using Mutual Information method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F177F8-C557-4A3E-828C-A5A3B822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50" y="1084000"/>
            <a:ext cx="7839350" cy="51885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EE76CD-C633-4126-A0EA-4BCD65A08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13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58FCDC-AF0A-435C-A213-6E1E28D85215}"/>
              </a:ext>
            </a:extLst>
          </p:cNvPr>
          <p:cNvSpPr txBox="1"/>
          <p:nvPr/>
        </p:nvSpPr>
        <p:spPr>
          <a:xfrm>
            <a:off x="485775" y="548759"/>
            <a:ext cx="7744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Histogram of few of the features that are important for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3EB29-0B48-4B6D-ACF7-F3A2E2EA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1" y="1731264"/>
            <a:ext cx="2541464" cy="2496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CC19F-752E-437A-8673-8B4EB58387D9}"/>
              </a:ext>
            </a:extLst>
          </p:cNvPr>
          <p:cNvSpPr txBox="1"/>
          <p:nvPr/>
        </p:nvSpPr>
        <p:spPr>
          <a:xfrm>
            <a:off x="485775" y="1341859"/>
            <a:ext cx="54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50D66-33B7-48ED-929F-67FFF4A8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849" y="1731264"/>
            <a:ext cx="2585771" cy="2496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C00F-C897-457A-8574-8DD4885A7279}"/>
              </a:ext>
            </a:extLst>
          </p:cNvPr>
          <p:cNvSpPr txBox="1"/>
          <p:nvPr/>
        </p:nvSpPr>
        <p:spPr>
          <a:xfrm>
            <a:off x="3346083" y="1341859"/>
            <a:ext cx="17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of Employees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98E80-EEE7-430E-8BB6-47389B06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163" y="1731264"/>
            <a:ext cx="2676726" cy="2498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3B64EC-6F6D-4C05-8267-3F19A5AE86DC}"/>
              </a:ext>
            </a:extLst>
          </p:cNvPr>
          <p:cNvSpPr txBox="1"/>
          <p:nvPr/>
        </p:nvSpPr>
        <p:spPr>
          <a:xfrm>
            <a:off x="6305844" y="1361932"/>
            <a:ext cx="72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BBC980-EE0F-4F43-B802-91429E5AA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285" y="1731264"/>
            <a:ext cx="2544003" cy="2496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AA437E-86C3-40FC-81B4-DB83BDE70BDD}"/>
              </a:ext>
            </a:extLst>
          </p:cNvPr>
          <p:cNvSpPr txBox="1"/>
          <p:nvPr/>
        </p:nvSpPr>
        <p:spPr>
          <a:xfrm>
            <a:off x="9457285" y="1341859"/>
            <a:ext cx="118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5B682-862A-4E26-8565-52328E20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21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20AC1-91BB-4FBA-9C51-E1B20EB3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Model Building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2CE96-854D-4A7A-B763-776A7978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39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4E08E2-999B-41E6-9239-2E10FF46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7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5824A-A7B6-4C9E-B589-6DF18DD9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175" y="633046"/>
            <a:ext cx="9355016" cy="5569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Historical data of Amazon Stock Market.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cs typeface="Times New Roman" panose="02020603050405020304" pitchFamily="18" charset="0"/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Shape of the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cs typeface="Times New Roman" panose="02020603050405020304" pitchFamily="18" charset="0"/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An overview of the data</a:t>
            </a:r>
            <a:r>
              <a:rPr lang="en-IN" sz="1800" dirty="0"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1800" dirty="0">
                <a:cs typeface="Times New Roman" panose="02020603050405020304" pitchFamily="18" charset="0"/>
              </a:rPr>
              <a:t>                  </a:t>
            </a:r>
          </a:p>
          <a:p>
            <a:pPr marL="0" indent="0">
              <a:buNone/>
            </a:pPr>
            <a:endParaRPr lang="en-IN" sz="1800" dirty="0">
              <a:cs typeface="Times New Roman" panose="02020603050405020304" pitchFamily="18" charset="0"/>
            </a:endParaRPr>
          </a:p>
        </p:txBody>
      </p:sp>
      <p:pic>
        <p:nvPicPr>
          <p:cNvPr id="8" name="Picture 7" descr="A close up of a screen&#10;&#10;Description automatically generated">
            <a:extLst>
              <a:ext uri="{FF2B5EF4-FFF2-40B4-BE49-F238E27FC236}">
                <a16:creationId xmlns:a16="http://schemas.microsoft.com/office/drawing/2014/main" id="{97185966-AF38-4B12-ADE5-3C4B4B88B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6" y="3137095"/>
            <a:ext cx="7005711" cy="279947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0914F3-F2EA-474A-9A61-701D202F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98" y="1477109"/>
            <a:ext cx="2954215" cy="109619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E1B6E89-7B0E-427F-89EE-03ABEF14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20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578E4-D99A-4ED9-87C9-E61FE33ADEF4}"/>
              </a:ext>
            </a:extLst>
          </p:cNvPr>
          <p:cNvSpPr txBox="1"/>
          <p:nvPr/>
        </p:nvSpPr>
        <p:spPr>
          <a:xfrm>
            <a:off x="990600" y="78105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Building functions to build models and encode data appropriately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91AA3-BB94-40E0-B5E7-8CFFB82BD7F2}"/>
              </a:ext>
            </a:extLst>
          </p:cNvPr>
          <p:cNvSpPr txBox="1"/>
          <p:nvPr/>
        </p:nvSpPr>
        <p:spPr>
          <a:xfrm>
            <a:off x="990600" y="1743075"/>
            <a:ext cx="4029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built 4 functions to help us easily build and obtain summaries of models: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Model_building</a:t>
            </a:r>
            <a:r>
              <a:rPr lang="en-US" dirty="0"/>
              <a:t>()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Summary_model</a:t>
            </a:r>
            <a:r>
              <a:rPr lang="en-US" dirty="0"/>
              <a:t>()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Prepare_targets</a:t>
            </a:r>
            <a:r>
              <a:rPr lang="en-US" dirty="0"/>
              <a:t>()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Model_building_OHE</a:t>
            </a:r>
            <a:r>
              <a:rPr lang="en-US" dirty="0"/>
              <a:t>()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Chi2_feature()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MutualInformation_feature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9BB33-084C-4CCE-A3F0-FEFAE0D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46" y="490754"/>
            <a:ext cx="4465707" cy="232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FFFBE-A903-41B5-8FD8-61483AC91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346" y="2897237"/>
            <a:ext cx="2099492" cy="693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89B82-AB66-4756-80AD-9411D518C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346" y="3812898"/>
            <a:ext cx="2526249" cy="1501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0B96B-0347-44EF-BF75-897C821B5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90" y="4367093"/>
            <a:ext cx="5048688" cy="16498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FDD789-121D-4B4B-8FA2-9425FA42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8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AF1429-A3A2-4FC2-86DB-2648CBDE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62" y="1619473"/>
            <a:ext cx="5492221" cy="1897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8BBF94-8D28-4C4E-845F-2017A694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2" y="3760118"/>
            <a:ext cx="5492221" cy="1625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E87C61-722B-4B73-BE3A-816C8F3C1134}"/>
              </a:ext>
            </a:extLst>
          </p:cNvPr>
          <p:cNvSpPr txBox="1"/>
          <p:nvPr/>
        </p:nvSpPr>
        <p:spPr>
          <a:xfrm>
            <a:off x="451556" y="1619473"/>
            <a:ext cx="58476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used these functions to create a total of 17 models. These models are as follows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Three Logistic Regression models (All features, Chi-square features and mutual information Feature)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Three Decision Tree models (All features, Chi-square features and mutual information Feature)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Three Random Forest models (All features, Chi-square features and mutual information Feature)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One SVM model (one hot encoded features and Chi-square features included)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One Neural Network (one hot encoded features and Chi-square features included)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Three Neural Networks (All features, Chi-square features and mutual information Feature)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Three Naïve Bayes model (All features, Chi-square features and mutual information Feature)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32E32-4D5C-4D64-99A1-FD7E97C81B29}"/>
              </a:ext>
            </a:extLst>
          </p:cNvPr>
          <p:cNvSpPr txBox="1"/>
          <p:nvPr/>
        </p:nvSpPr>
        <p:spPr>
          <a:xfrm>
            <a:off x="451556" y="801512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Models created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6B88F0-BEC2-4D8D-8856-42874AE5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19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6BA3D-901B-4827-AE23-ADE5C4791CE0}"/>
              </a:ext>
            </a:extLst>
          </p:cNvPr>
          <p:cNvSpPr txBox="1"/>
          <p:nvPr/>
        </p:nvSpPr>
        <p:spPr>
          <a:xfrm>
            <a:off x="434622" y="660400"/>
            <a:ext cx="621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Importance of using feature engineering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2CAC3-72E6-43C3-BED2-AD83BFE4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9" y="1908003"/>
            <a:ext cx="3432838" cy="3544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D7F042-5EDA-480C-9B06-74DB710B0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699" y="1908003"/>
            <a:ext cx="3574601" cy="3544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7450B-475A-4426-BF61-E3F20F53C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132" y="1882034"/>
            <a:ext cx="3432838" cy="3540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F521F4-A63E-46B1-8DE0-5856448551EC}"/>
              </a:ext>
            </a:extLst>
          </p:cNvPr>
          <p:cNvSpPr txBox="1"/>
          <p:nvPr/>
        </p:nvSpPr>
        <p:spPr>
          <a:xfrm>
            <a:off x="434622" y="1405489"/>
            <a:ext cx="785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the three variants of Logistic Regression model with model summaries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6FBDD-0170-47E1-93D4-C45A1FC3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11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6BA3D-901B-4827-AE23-ADE5C4791CE0}"/>
              </a:ext>
            </a:extLst>
          </p:cNvPr>
          <p:cNvSpPr txBox="1"/>
          <p:nvPr/>
        </p:nvSpPr>
        <p:spPr>
          <a:xfrm>
            <a:off x="493442" y="931333"/>
            <a:ext cx="621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Importance of using feature engineering algorithms</a:t>
            </a: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759324ED-6131-428D-ADB5-45E47E110790}"/>
              </a:ext>
            </a:extLst>
          </p:cNvPr>
          <p:cNvGraphicFramePr>
            <a:graphicFrameLocks noGrp="1"/>
          </p:cNvGraphicFramePr>
          <p:nvPr/>
        </p:nvGraphicFramePr>
        <p:xfrm>
          <a:off x="6804824" y="2091638"/>
          <a:ext cx="4893734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867">
                  <a:extLst>
                    <a:ext uri="{9D8B030D-6E8A-4147-A177-3AD203B41FA5}">
                      <a16:colId xmlns:a16="http://schemas.microsoft.com/office/drawing/2014/main" val="1867931340"/>
                    </a:ext>
                  </a:extLst>
                </a:gridCol>
                <a:gridCol w="2446867">
                  <a:extLst>
                    <a:ext uri="{9D8B030D-6E8A-4147-A177-3AD203B41FA5}">
                      <a16:colId xmlns:a16="http://schemas.microsoft.com/office/drawing/2014/main" val="513839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97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 (All 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05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 (Chi-Square 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563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 (Mutual Information)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2449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1BB007-5E35-43D8-B6A2-72CEF2586E1A}"/>
              </a:ext>
            </a:extLst>
          </p:cNvPr>
          <p:cNvSpPr txBox="1"/>
          <p:nvPr/>
        </p:nvSpPr>
        <p:spPr>
          <a:xfrm>
            <a:off x="493442" y="2091638"/>
            <a:ext cx="5016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We can observe the model summary of the three models and see that the accuracy of the models increases if we use specific features obtained from feature engineering.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For logistic regression we can see that best results are obtained for a logistic regression model with Mutual Information features.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77E0C-B949-4CD3-9779-9BC37B39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15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20AC1-91BB-4FBA-9C51-E1B20EB3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Sensitivity and Model Performance Analysis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911C1-D43F-4096-A4D4-7055B7C8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44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3A545D-8F15-453B-AD84-E090CCF6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38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6BA3D-901B-4827-AE23-ADE5C4791CE0}"/>
              </a:ext>
            </a:extLst>
          </p:cNvPr>
          <p:cNvSpPr txBox="1"/>
          <p:nvPr/>
        </p:nvSpPr>
        <p:spPr>
          <a:xfrm>
            <a:off x="493442" y="931333"/>
            <a:ext cx="290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10-fold Cross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BB007-5E35-43D8-B6A2-72CEF2586E1A}"/>
              </a:ext>
            </a:extLst>
          </p:cNvPr>
          <p:cNvSpPr txBox="1"/>
          <p:nvPr/>
        </p:nvSpPr>
        <p:spPr>
          <a:xfrm>
            <a:off x="493442" y="1498999"/>
            <a:ext cx="688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For sensitivity analysis we perform 10-fold cross validation on all the variants of the models.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The following boxplots were constructed using the accuracies of the models obtained from the validation.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A8ADB5-56B0-4E11-A4EF-D58F9A19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81" y="3220003"/>
            <a:ext cx="3022640" cy="355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7FD01-320C-45CD-8500-A5EFEC9A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969" y="3756022"/>
            <a:ext cx="2825498" cy="2220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A2480-457F-495D-BB8F-9D9D213B2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05" y="3176548"/>
            <a:ext cx="3318193" cy="30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C6C0F-6B3A-4AFE-96C0-A0F3A3E1E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99" y="3621740"/>
            <a:ext cx="3056404" cy="2411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B1875C-BA52-443A-AD86-2B61B310D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637" y="494578"/>
            <a:ext cx="3896637" cy="30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E12785-46A3-4A06-9E60-04B896B35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704" y="3220003"/>
            <a:ext cx="2577555" cy="306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B0243B-60E8-4739-90EF-2FCDB8963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704" y="3786273"/>
            <a:ext cx="2670390" cy="2082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48057-3794-4EAC-A8F4-B217FDC60F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837" y="1004815"/>
            <a:ext cx="2615437" cy="20054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729D3-AC14-4DF1-BE60-092BEA6A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4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20AC1-91BB-4FBA-9C51-E1B20EB3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Top Three Models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3D868-12A9-4C8D-965F-EB583347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46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9B1727-5194-4B58-99F1-6057787A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63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6BA3D-901B-4827-AE23-ADE5C4791CE0}"/>
              </a:ext>
            </a:extLst>
          </p:cNvPr>
          <p:cNvSpPr txBox="1"/>
          <p:nvPr/>
        </p:nvSpPr>
        <p:spPr>
          <a:xfrm>
            <a:off x="493442" y="700500"/>
            <a:ext cx="219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Metrics Analyzed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BB007-5E35-43D8-B6A2-72CEF2586E1A}"/>
              </a:ext>
            </a:extLst>
          </p:cNvPr>
          <p:cNvSpPr txBox="1"/>
          <p:nvPr/>
        </p:nvSpPr>
        <p:spPr>
          <a:xfrm>
            <a:off x="493442" y="1305341"/>
            <a:ext cx="68810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analyzed our models with metrics such as: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Precision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Recall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F1 Score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ROC AUC score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Sensitivity analysis using 10-fold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We arrived at the conclusion that: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Naïve Bayes model with mutual features included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Logistic Regression Model with mutual features included and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Support Vector Machine classifier with one hot encoding </a:t>
            </a:r>
          </a:p>
          <a:p>
            <a:r>
              <a:rPr lang="en-US" dirty="0"/>
              <a:t>Were the top three models to predict mental health consequence from the given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24B1B-C718-4018-AD54-058109FF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12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6BA3D-901B-4827-AE23-ADE5C4791CE0}"/>
              </a:ext>
            </a:extLst>
          </p:cNvPr>
          <p:cNvSpPr txBox="1"/>
          <p:nvPr/>
        </p:nvSpPr>
        <p:spPr>
          <a:xfrm>
            <a:off x="221348" y="277111"/>
            <a:ext cx="986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Accuracy, Confusion Matrix and Classification Report summary of top three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E427B-DAD6-4938-87E1-47310A84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53" y="1058109"/>
            <a:ext cx="2922523" cy="2501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3BD982-D346-4D82-A495-5FA2FCC5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724" y="1104333"/>
            <a:ext cx="3002540" cy="2454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DA2F5-D262-4A07-BF00-B8840F3AC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774" y="1104333"/>
            <a:ext cx="2914903" cy="3664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5B6FF-034B-4143-8757-4E8F20352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48" y="3582239"/>
            <a:ext cx="3084866" cy="2627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5A359-6661-494F-A24B-8FC67ED9A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724" y="3582239"/>
            <a:ext cx="3002540" cy="265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50074D-162D-4797-BD3F-564A487C30FD}"/>
              </a:ext>
            </a:extLst>
          </p:cNvPr>
          <p:cNvSpPr txBox="1"/>
          <p:nvPr/>
        </p:nvSpPr>
        <p:spPr>
          <a:xfrm>
            <a:off x="254000" y="781212"/>
            <a:ext cx="3000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Naïve Bayes model with MI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E6EB6-9D39-406D-BE12-51F16A291425}"/>
              </a:ext>
            </a:extLst>
          </p:cNvPr>
          <p:cNvSpPr txBox="1"/>
          <p:nvPr/>
        </p:nvSpPr>
        <p:spPr>
          <a:xfrm>
            <a:off x="3891723" y="773444"/>
            <a:ext cx="331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Logistic Regression model with MI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0D280-43BE-4323-9BD2-78CA40B24C03}"/>
              </a:ext>
            </a:extLst>
          </p:cNvPr>
          <p:cNvSpPr txBox="1"/>
          <p:nvPr/>
        </p:nvSpPr>
        <p:spPr>
          <a:xfrm>
            <a:off x="7363056" y="750332"/>
            <a:ext cx="331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Support Vector Machine with Chi2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A3BC6-E605-463A-92CB-BC8573B7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43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20AC1-91BB-4FBA-9C51-E1B20EB3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400" dirty="0"/>
              <a:t>Running best model on 10 random instances generated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A6D43-C237-47B8-BBEE-6A5AF80E0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671603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56BAD-94CF-4948-BEF4-0B98AEB2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49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2AD52C-C476-4770-A2CA-013E5E1A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993EB-924D-4BF4-8CDC-D0C5FEC9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cs typeface="Times New Roman" panose="02020603050405020304" pitchFamily="18" charset="0"/>
              </a:rPr>
              <a:t>Time Series Analysis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0DBE2-2AE4-4FE4-BE3E-0F802363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5382A-DF89-4C6C-8620-DCE15944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33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6BA3D-901B-4827-AE23-ADE5C4791CE0}"/>
              </a:ext>
            </a:extLst>
          </p:cNvPr>
          <p:cNvSpPr txBox="1"/>
          <p:nvPr/>
        </p:nvSpPr>
        <p:spPr>
          <a:xfrm>
            <a:off x="385248" y="474134"/>
            <a:ext cx="7311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Creating the data frame with 10 random instances generated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743E1-19C6-4237-8A11-529BAB4438E3}"/>
              </a:ext>
            </a:extLst>
          </p:cNvPr>
          <p:cNvSpPr txBox="1"/>
          <p:nvPr/>
        </p:nvSpPr>
        <p:spPr>
          <a:xfrm>
            <a:off x="474229" y="1109133"/>
            <a:ext cx="6917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We choose </a:t>
            </a:r>
            <a:r>
              <a:rPr lang="en-US" b="1" dirty="0"/>
              <a:t>Logistic Regression </a:t>
            </a:r>
            <a:r>
              <a:rPr lang="en-US" dirty="0"/>
              <a:t>with</a:t>
            </a:r>
            <a:r>
              <a:rPr lang="en-US" b="1" dirty="0"/>
              <a:t> mutual information features </a:t>
            </a:r>
            <a:r>
              <a:rPr lang="en-US" dirty="0"/>
              <a:t>as the best model based on our analysis.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We chose Mutual information features and created a data frame by generating 10 random instances.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0253F6-8165-4A1F-AF54-6D6EAE84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423" y="2775928"/>
            <a:ext cx="6344200" cy="33835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313A8B-0AF4-44BE-A318-0B097BED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9" y="2775928"/>
            <a:ext cx="4935972" cy="28007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C4FAC4-47C3-42E9-A137-0A929FDA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86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6BA3D-901B-4827-AE23-ADE5C4791CE0}"/>
              </a:ext>
            </a:extLst>
          </p:cNvPr>
          <p:cNvSpPr txBox="1"/>
          <p:nvPr/>
        </p:nvSpPr>
        <p:spPr>
          <a:xfrm>
            <a:off x="385248" y="474134"/>
            <a:ext cx="5518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Creating Predictions based on our best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B9CFD-7D82-4D8B-8195-9348CD7C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14" y="4369777"/>
            <a:ext cx="795534" cy="1881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F8CAC-9956-4275-B75F-9621B893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8" y="3917157"/>
            <a:ext cx="6561666" cy="2334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DDC48-50DE-4E6D-87F3-9EBD425F6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48" y="1858065"/>
            <a:ext cx="6341533" cy="2008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0C392-BA44-4690-AE3D-86C1FBF809B1}"/>
              </a:ext>
            </a:extLst>
          </p:cNvPr>
          <p:cNvSpPr txBox="1"/>
          <p:nvPr/>
        </p:nvSpPr>
        <p:spPr>
          <a:xfrm>
            <a:off x="385248" y="1358306"/>
            <a:ext cx="760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encoded out newly generated data set and performed predictions over it.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0A6B5-14E4-49F9-B230-2923937F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CB3DA-DC0B-024A-AD7E-AB8898E41A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39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A4A11B-F234-4B8E-ADA4-54445E9C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pic>
        <p:nvPicPr>
          <p:cNvPr id="20" name="Graphic 21" descr="Smiling Face with No Fill">
            <a:extLst>
              <a:ext uri="{FF2B5EF4-FFF2-40B4-BE49-F238E27FC236}">
                <a16:creationId xmlns:a16="http://schemas.microsoft.com/office/drawing/2014/main" id="{422D1C61-0D32-4FFD-BE43-43500B68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21" name="Rectangle 34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6C3238-3FEA-4BE0-8061-BAD12EF1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4CB3DA-DC0B-024A-AD7E-AB8898E41A70}" type="slidenum">
              <a:rPr lang="en-US" smtClean="0"/>
              <a:pPr defTabSz="914400"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DD60F7-BA04-41CF-9282-6A63B7C33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0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5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2695FB-93C5-4D80-AD9B-3B9D8945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15" y="581098"/>
            <a:ext cx="3767264" cy="2476136"/>
          </a:xfrm>
          <a:prstGeom prst="rect">
            <a:avLst/>
          </a:prstGeom>
        </p:spPr>
      </p:pic>
      <p:cxnSp>
        <p:nvCxnSpPr>
          <p:cNvPr id="65" name="Straight Connector 57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F663B59-9B90-4CD4-97C0-6038E6F05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16" y="3218101"/>
            <a:ext cx="3759061" cy="2476136"/>
          </a:xfrm>
          <a:prstGeom prst="rect">
            <a:avLst/>
          </a:prstGeom>
        </p:spPr>
      </p:pic>
      <p:sp>
        <p:nvSpPr>
          <p:cNvPr id="51" name="Content Placeholder 48">
            <a:extLst>
              <a:ext uri="{FF2B5EF4-FFF2-40B4-BE49-F238E27FC236}">
                <a16:creationId xmlns:a16="http://schemas.microsoft.com/office/drawing/2014/main" id="{A1D1CA59-A447-4912-BC8F-7979D5EFF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Amazon’s Stock price has been on the rise since the beginning.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Reached the highest stock value in the year 2018.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A small aberration after the year 2018 where there was a small decline.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Stock prices increasing after 2019.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6" name="Rectangle 59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1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73054E-94A6-4B6E-AD96-8A762A3C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4CB3DA-DC0B-024A-AD7E-AB8898E41A7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92666-E823-47C2-AEA7-DB0FB6198C37}"/>
              </a:ext>
            </a:extLst>
          </p:cNvPr>
          <p:cNvSpPr txBox="1"/>
          <p:nvPr/>
        </p:nvSpPr>
        <p:spPr>
          <a:xfrm>
            <a:off x="5181247" y="1661746"/>
            <a:ext cx="5148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Time Series Analysis of Amazon Stock Data</a:t>
            </a:r>
          </a:p>
        </p:txBody>
      </p:sp>
    </p:spTree>
    <p:extLst>
      <p:ext uri="{BB962C8B-B14F-4D97-AF65-F5344CB8AC3E}">
        <p14:creationId xmlns:p14="http://schemas.microsoft.com/office/powerpoint/2010/main" val="180813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80E44-3E46-4BDE-B41B-CFBD45A6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cs typeface="Times New Roman" panose="02020603050405020304" pitchFamily="18" charset="0"/>
              </a:rPr>
              <a:t>Statistical Summary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0B20D-046B-4B6C-A408-A5E2FDB6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4CB3DA-DC0B-024A-AD7E-AB8898E41A7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A556A2-7CF0-4FA5-AF35-F40DF13B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42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holding&#10;&#10;Description automatically generated">
            <a:extLst>
              <a:ext uri="{FF2B5EF4-FFF2-40B4-BE49-F238E27FC236}">
                <a16:creationId xmlns:a16="http://schemas.microsoft.com/office/drawing/2014/main" id="{D3CDE904-1745-4938-944C-614BF17D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868615"/>
            <a:ext cx="5451627" cy="280072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095DFC-F19F-46CC-9BE5-50D791FD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Summary statistics are used to analyze a set of observations in order to obtain and perceive a large amount of data in a simple and easy manner.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 provides various parameters like the mean, standard deviation, different types of quartiles and the minimum and maximum values.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column “Adj Close” can be dropped as it is identical to “Close” column.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8B77-9F06-44F4-90C3-95D4A024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4CB3DA-DC0B-024A-AD7E-AB8898E41A7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6607B-4074-42DD-8C60-6F60EEEF0923}"/>
              </a:ext>
            </a:extLst>
          </p:cNvPr>
          <p:cNvSpPr txBox="1"/>
          <p:nvPr/>
        </p:nvSpPr>
        <p:spPr>
          <a:xfrm>
            <a:off x="6411684" y="1660494"/>
            <a:ext cx="4800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Brief Statistical Summary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279019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E1C82-EED7-45C9-BA92-DA369D55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cs typeface="Times New Roman" panose="02020603050405020304" pitchFamily="18" charset="0"/>
              </a:rPr>
              <a:t>Feature Engineering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58D12-3C91-49B9-B9F5-E37A11AE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4CB3DA-DC0B-024A-AD7E-AB8898E41A7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CA9AB3-5BD9-42CE-9B5D-7DADE5F97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798" y="52507"/>
            <a:ext cx="861681" cy="8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62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1368</Words>
  <Application>Microsoft Office PowerPoint</Application>
  <PresentationFormat>Widescreen</PresentationFormat>
  <Paragraphs>235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Retrospect</vt:lpstr>
      <vt:lpstr>Project 2 Supervised Learning IE 6910 Python ML</vt:lpstr>
      <vt:lpstr>Regression Task</vt:lpstr>
      <vt:lpstr>Data Description</vt:lpstr>
      <vt:lpstr>PowerPoint Presentation</vt:lpstr>
      <vt:lpstr>Time Series Analysis</vt:lpstr>
      <vt:lpstr>PowerPoint Presentation</vt:lpstr>
      <vt:lpstr>Statistical Summary</vt:lpstr>
      <vt:lpstr>PowerPoint Presentation</vt:lpstr>
      <vt:lpstr>Feature Engineering</vt:lpstr>
      <vt:lpstr>PowerPoint Presentation</vt:lpstr>
      <vt:lpstr>PowerPoint Presentation</vt:lpstr>
      <vt:lpstr>Model Creation</vt:lpstr>
      <vt:lpstr>PowerPoint Presentation</vt:lpstr>
      <vt:lpstr>PowerPoint Presentation</vt:lpstr>
      <vt:lpstr>Creating regression model</vt:lpstr>
      <vt:lpstr>PowerPoint Presentation</vt:lpstr>
      <vt:lpstr>PowerPoint Presentation</vt:lpstr>
      <vt:lpstr>PowerPoint Presentation</vt:lpstr>
      <vt:lpstr>Sensitivity analysis</vt:lpstr>
      <vt:lpstr>PowerPoint Presentation</vt:lpstr>
      <vt:lpstr>Classification Task</vt:lpstr>
      <vt:lpstr>Data Description</vt:lpstr>
      <vt:lpstr>PowerPoint Presentation</vt:lpstr>
      <vt:lpstr>PowerPoint Presentation</vt:lpstr>
      <vt:lpstr>Data Analysis</vt:lpstr>
      <vt:lpstr>PowerPoint Presentation</vt:lpstr>
      <vt:lpstr>PowerPoint Presentation</vt:lpstr>
      <vt:lpstr>Data Transformation</vt:lpstr>
      <vt:lpstr>PowerPoint Presentation</vt:lpstr>
      <vt:lpstr>PowerPoint Presentation</vt:lpstr>
      <vt:lpstr>PowerPoint Presentation</vt:lpstr>
      <vt:lpstr>Feature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Building</vt:lpstr>
      <vt:lpstr>PowerPoint Presentation</vt:lpstr>
      <vt:lpstr>PowerPoint Presentation</vt:lpstr>
      <vt:lpstr>PowerPoint Presentation</vt:lpstr>
      <vt:lpstr>PowerPoint Presentation</vt:lpstr>
      <vt:lpstr>Sensitivity and Model Performance Analysis</vt:lpstr>
      <vt:lpstr>PowerPoint Presentation</vt:lpstr>
      <vt:lpstr>Top Three Models</vt:lpstr>
      <vt:lpstr>PowerPoint Presentation</vt:lpstr>
      <vt:lpstr>PowerPoint Presentation</vt:lpstr>
      <vt:lpstr>Running best model on 10 random instances generated data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Supervised Learning IE 6910 Python ML</dc:title>
  <dc:creator>Abdul Najeeb</dc:creator>
  <cp:lastModifiedBy>Abdul Najeeb</cp:lastModifiedBy>
  <cp:revision>38</cp:revision>
  <dcterms:created xsi:type="dcterms:W3CDTF">2020-03-25T07:00:08Z</dcterms:created>
  <dcterms:modified xsi:type="dcterms:W3CDTF">2020-04-08T12:15:45Z</dcterms:modified>
</cp:coreProperties>
</file>